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jpg>
</file>

<file path=ppt/media/image02.png>
</file>

<file path=ppt/media/image03.png>
</file>

<file path=ppt/media/image04.gif>
</file>

<file path=ppt/media/image05.png>
</file>

<file path=ppt/media/image06.png>
</file>

<file path=ppt/media/image07.png>
</file>

<file path=ppt/media/image08.png>
</file>

<file path=ppt/media/image09.gif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treets2015/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treets2015/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treets2015/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treets2015/" TargetMode="Externa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nadra/" TargetMode="Externa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longs/dnipro2/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ocio/" TargetMode="Externa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ocio/all_net/" TargetMode="Externa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mod/datavis/apps/dtp2012/" TargetMode="Externa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tatic/decl_game/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treets2015/" TargetMode="Externa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treets2015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treets2015/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treets2015/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texty.org.ua/d/streets2015/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http://texty.org.ua/d/streets2015/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http://texty.org.ua/d/streets2015/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/>
              <a:t>https://www.youtube.com/watch?v=J_esZhEksnw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uk" sz="1800">
                <a:solidFill>
                  <a:schemeClr val="dk1"/>
                </a:solidFill>
              </a:rPr>
              <a:t>shiny.texty.org.ua/uz_traffic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http://texty.org.ua/d/streets2015/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/>
              <a:t>http://texty.org.ua/d/el2015/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http://texty.org.ua/d/streets2015/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http://texty.org.ua/d/nadra/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http://texty.org.ua/d/longs/dnipro2/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http://texty.org.ua/d/socio/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http://texty.org.ua/d/socio/all_net/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http://texty.org.ua/mod/datavis/apps/dtp2012/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http://texty.org.ua/d/static/decl_game/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http://texty.org.ua/d/streets2015/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http://texty.org.ua/d/streets2015/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http://texty.org.ua/d/streets2015/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http://texty.org.ua/d/streets2015/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u="sng">
                <a:solidFill>
                  <a:schemeClr val="hlink"/>
                </a:solidFill>
                <a:hlinkClick r:id="rId2"/>
              </a:rPr>
              <a:t>http://texty.org.ua/d/streets2015/</a:t>
            </a:r>
            <a:r>
              <a:rPr lang="uk"/>
              <a:t>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uk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uk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uk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uk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uk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uk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uk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uk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uk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uk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uk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uk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youtube.com/v/J_esZhEksnw" TargetMode="External"/><Relationship Id="rId4" Type="http://schemas.openxmlformats.org/officeDocument/2006/relationships/image" Target="../media/image0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0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0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12017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uk" sz="4800"/>
              <a:t>Візуалізація даних: принципи та інструменти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33327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 sz="2000"/>
              <a:t>Влад Герасименко, Олександр Оксимець </a:t>
            </a:r>
          </a:p>
          <a:p>
            <a:pPr lvl="0">
              <a:spcBef>
                <a:spcPts val="0"/>
              </a:spcBef>
              <a:buNone/>
            </a:pPr>
            <a:r>
              <a:rPr lang="uk" sz="2000"/>
              <a:t>Texty.org.ua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Які інструменти ми використовуємо?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311700" y="1210850"/>
            <a:ext cx="8112600" cy="30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OpenRefine для очищення даних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R/Python для очищення, структурування і аналізу даних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JavaScript/D3 для візуалізації даних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QGIS, TileMill, Leaflet для виробництва карт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З чого починати?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311700" y="865325"/>
            <a:ext cx="8112600" cy="38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Почніть працювати з Excel/Google Spreadsheets/LibreOffice Calc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Завантажте якийсь набір даних із сайту Держстату або data.gov.ua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Спробуйте проаналізувати цей набір даних, ставте питання до даних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Спробуйте знайти історію в даних і подумайте, в який спосіб її найліпше розповісти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Спробуйте попрацювати з онлайн-інструментами: Quartz Chartbuilder, CartoDB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11700" y="1345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/>
              <a:t>Приклади графіків на Chartbuilder</a:t>
            </a:r>
          </a:p>
        </p:txBody>
      </p:sp>
      <p:pic>
        <p:nvPicPr>
          <p:cNvPr id="137" name="Shape 137"/>
          <p:cNvPicPr preferRelativeResize="0"/>
          <p:nvPr/>
        </p:nvPicPr>
        <p:blipFill rotWithShape="1">
          <a:blip r:embed="rId3">
            <a:alphaModFix/>
          </a:blip>
          <a:srcRect b="0" l="0" r="645" t="8650"/>
          <a:stretch/>
        </p:blipFill>
        <p:spPr>
          <a:xfrm>
            <a:off x="486424" y="707275"/>
            <a:ext cx="8013051" cy="418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3987" y="59250"/>
            <a:ext cx="621602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>
            <a:hlinkClick r:id="rId3"/>
          </p:cNvPr>
          <p:cNvSpPr/>
          <p:nvPr/>
        </p:nvSpPr>
        <p:spPr>
          <a:xfrm>
            <a:off x="1142987" y="0"/>
            <a:ext cx="6858019" cy="514350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uk"/>
              <a:t>Дані Укрзалізниці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uk" sz="1800"/>
              <a:t>shiny.texty.org.ua/uz_traffic</a:t>
            </a: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850" y="1360200"/>
            <a:ext cx="6631074" cy="36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uk"/>
              <a:t>Поїзди «Янукович-тревел»</a:t>
            </a:r>
          </a:p>
          <a:p>
            <a:pPr lvl="0" algn="ctr">
              <a:spcBef>
                <a:spcPts val="0"/>
              </a:spcBef>
              <a:buNone/>
            </a:pPr>
            <a:r>
              <a:rPr lang="uk" sz="1800"/>
              <a:t>http://texty.org.ua/d/uz_maidan/</a:t>
            </a:r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50" y="1487649"/>
            <a:ext cx="7573299" cy="344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2297375" y="20312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Ставте питання до даних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uk"/>
              <a:t>Скільки в Україні вулиць із комуністичними назвами?</a:t>
            </a:r>
          </a:p>
        </p:txBody>
      </p:sp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6387"/>
            <a:ext cx="9143999" cy="4009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uk"/>
              <a:t>Чи змінилась підтримка прозахідних партій на Сході України?</a:t>
            </a: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74308"/>
            <a:ext cx="9144001" cy="396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25346"/>
            <a:ext cx="8520600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Що таке візуалізація даних?</a:t>
            </a:r>
          </a:p>
        </p:txBody>
      </p:sp>
      <p:sp>
        <p:nvSpPr>
          <p:cNvPr id="61" name="Shape 61"/>
          <p:cNvSpPr txBox="1"/>
          <p:nvPr>
            <p:ph type="title"/>
          </p:nvPr>
        </p:nvSpPr>
        <p:spPr>
          <a:xfrm>
            <a:off x="311700" y="2326721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Що таке журналістика даних?</a:t>
            </a:r>
          </a:p>
        </p:txBody>
      </p:sp>
      <p:sp>
        <p:nvSpPr>
          <p:cNvPr id="62" name="Shape 62"/>
          <p:cNvSpPr txBox="1"/>
          <p:nvPr/>
        </p:nvSpPr>
        <p:spPr>
          <a:xfrm>
            <a:off x="355650" y="2674871"/>
            <a:ext cx="8257500" cy="102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sz="1800"/>
              <a:t>Історії, знайдені в даних та розказані за допомогою даних (зокрема за допомоги візуалізації даних)</a:t>
            </a:r>
          </a:p>
        </p:txBody>
      </p:sp>
      <p:sp>
        <p:nvSpPr>
          <p:cNvPr id="63" name="Shape 63"/>
          <p:cNvSpPr txBox="1"/>
          <p:nvPr/>
        </p:nvSpPr>
        <p:spPr>
          <a:xfrm>
            <a:off x="311700" y="756021"/>
            <a:ext cx="8257500" cy="102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sz="1800"/>
              <a:t>Візуальне представлення інформації, кодування інформації за допомогою візуальних засобів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uk"/>
              <a:t>Кому належить видобуток нафти і газу</a:t>
            </a:r>
          </a:p>
          <a:p>
            <a:pPr lvl="0">
              <a:spcBef>
                <a:spcPts val="0"/>
              </a:spcBef>
              <a:buNone/>
            </a:pPr>
            <a:r>
              <a:rPr b="1" lang="uk"/>
              <a:t>в Україні?</a:t>
            </a:r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17196"/>
            <a:ext cx="9144001" cy="3633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Який відсоток берегів Дніпра </a:t>
            </a:r>
          </a:p>
          <a:p>
            <a:pPr lvl="0">
              <a:spcBef>
                <a:spcPts val="0"/>
              </a:spcBef>
              <a:buNone/>
            </a:pPr>
            <a:r>
              <a:rPr b="1" lang="uk"/>
              <a:t>доступний для киян?</a:t>
            </a:r>
          </a:p>
        </p:txBody>
      </p:sp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49148"/>
            <a:ext cx="9144001" cy="3816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Скільки в Україні фейкових </a:t>
            </a:r>
          </a:p>
          <a:p>
            <a:pPr lvl="0">
              <a:spcBef>
                <a:spcPts val="0"/>
              </a:spcBef>
              <a:buNone/>
            </a:pPr>
            <a:r>
              <a:rPr b="1" lang="uk"/>
              <a:t>соціологічних компаній?</a:t>
            </a:r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95453"/>
            <a:ext cx="9143999" cy="3676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hape 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7050" y="343199"/>
            <a:ext cx="4631499" cy="445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Shape 200"/>
          <p:cNvSpPr txBox="1"/>
          <p:nvPr>
            <p:ph type="title"/>
          </p:nvPr>
        </p:nvSpPr>
        <p:spPr>
          <a:xfrm>
            <a:off x="343125" y="2073600"/>
            <a:ext cx="3418200" cy="996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Як пов’язані псевдосоціологи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311700" y="16174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Давайте читачу можливість досліджувати дані</a:t>
            </a:r>
          </a:p>
          <a:p>
            <a:pPr lvl="0">
              <a:spcBef>
                <a:spcPts val="0"/>
              </a:spcBef>
              <a:buNone/>
            </a:pPr>
            <a:r>
              <a:rPr lang="uk" sz="3000"/>
              <a:t>(знову – вам потрібні дуже детальні дані)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uk"/>
              <a:t>ДТП у Києві: де і коли?</a:t>
            </a:r>
          </a:p>
        </p:txBody>
      </p:sp>
      <p:pic>
        <p:nvPicPr>
          <p:cNvPr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83643"/>
            <a:ext cx="9143999" cy="3995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311700" y="18460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Створюйте додаткову 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uk"/>
              <a:t>цінність із даних</a:t>
            </a:r>
          </a:p>
          <a:p>
            <a:pPr lvl="0" rtl="0">
              <a:spcBef>
                <a:spcPts val="0"/>
              </a:spcBef>
              <a:buNone/>
            </a:pPr>
            <a:r>
              <a:rPr lang="uk" sz="3000"/>
              <a:t>(надавайте інструменти </a:t>
            </a:r>
          </a:p>
          <a:p>
            <a:pPr lvl="0">
              <a:spcBef>
                <a:spcPts val="0"/>
              </a:spcBef>
              <a:buNone/>
            </a:pPr>
            <a:r>
              <a:rPr lang="uk" sz="3000"/>
              <a:t>для прийняття рішень)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uk"/>
              <a:t>Як вибрати школу?</a:t>
            </a:r>
          </a:p>
        </p:txBody>
      </p:sp>
      <p:pic>
        <p:nvPicPr>
          <p:cNvPr id="222" name="Shape 2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8792"/>
            <a:ext cx="9143999" cy="4045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type="title"/>
          </p:nvPr>
        </p:nvSpPr>
        <p:spPr>
          <a:xfrm>
            <a:off x="311700" y="15412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Шукайте нові формати подачі даних</a:t>
            </a:r>
          </a:p>
          <a:p>
            <a:pPr lvl="0">
              <a:spcBef>
                <a:spcPts val="0"/>
              </a:spcBef>
              <a:buNone/>
            </a:pPr>
            <a:r>
              <a:rPr lang="uk" sz="3000"/>
              <a:t>(наприклад, ігри чи тести)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uk"/>
              <a:t>Гроші, метри, два авта</a:t>
            </a:r>
          </a:p>
        </p:txBody>
      </p:sp>
      <p:pic>
        <p:nvPicPr>
          <p:cNvPr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50856"/>
            <a:ext cx="9143998" cy="3813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Чому візуалізація даних важлива?</a:t>
            </a:r>
          </a:p>
        </p:txBody>
      </p:sp>
      <p:sp>
        <p:nvSpPr>
          <p:cNvPr id="69" name="Shape 69"/>
          <p:cNvSpPr txBox="1"/>
          <p:nvPr/>
        </p:nvSpPr>
        <p:spPr>
          <a:xfrm>
            <a:off x="208225" y="1464450"/>
            <a:ext cx="8091900" cy="221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Компактно представляє великий обсяг даних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Полегшує сприйняття складної інформації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uk" sz="1800"/>
              <a:t>Уможливлює швидке порівняння величин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type="title"/>
          </p:nvPr>
        </p:nvSpPr>
        <p:spPr>
          <a:xfrm>
            <a:off x="2950650" y="2349025"/>
            <a:ext cx="3242700" cy="636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/>
              <a:t>Дякуємо за увагу!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562350" y="2538775"/>
            <a:ext cx="48627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/>
              <a:t>функціональність</a:t>
            </a:r>
            <a:r>
              <a:rPr b="1" lang="uk"/>
              <a:t>  &gt;  </a:t>
            </a:r>
            <a:r>
              <a:rPr lang="uk"/>
              <a:t>краса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483025" y="737500"/>
            <a:ext cx="5941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uk" sz="2800">
                <a:solidFill>
                  <a:schemeClr val="dk1"/>
                </a:solidFill>
              </a:rPr>
              <a:t>Що ж таке хороша візуалізація?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846975" y="1441375"/>
            <a:ext cx="2494200" cy="171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Способи 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uk"/>
              <a:t>кодування 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uk"/>
              <a:t>інформації</a:t>
            </a:r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4625" y="158100"/>
            <a:ext cx="2494100" cy="48273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/>
          <p:nvPr/>
        </p:nvSpPr>
        <p:spPr>
          <a:xfrm>
            <a:off x="6243000" y="220200"/>
            <a:ext cx="29010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sz="1200"/>
              <a:t>Положення на осі координат</a:t>
            </a:r>
          </a:p>
        </p:txBody>
      </p:sp>
      <p:sp>
        <p:nvSpPr>
          <p:cNvPr id="83" name="Shape 83"/>
          <p:cNvSpPr txBox="1"/>
          <p:nvPr/>
        </p:nvSpPr>
        <p:spPr>
          <a:xfrm>
            <a:off x="6243000" y="657200"/>
            <a:ext cx="29010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sz="1200"/>
              <a:t>Положення на осі (зі зміщеним початком)</a:t>
            </a:r>
          </a:p>
        </p:txBody>
      </p:sp>
      <p:sp>
        <p:nvSpPr>
          <p:cNvPr id="84" name="Shape 84"/>
          <p:cNvSpPr txBox="1"/>
          <p:nvPr/>
        </p:nvSpPr>
        <p:spPr>
          <a:xfrm>
            <a:off x="6243000" y="1094200"/>
            <a:ext cx="29010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sz="1200"/>
              <a:t>Довжина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6243000" y="1610837"/>
            <a:ext cx="29010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sz="1200"/>
              <a:t>Напрям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x="6243000" y="2182375"/>
            <a:ext cx="29010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 sz="1200"/>
              <a:t>Кут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/>
          </a:p>
        </p:txBody>
      </p:sp>
      <p:sp>
        <p:nvSpPr>
          <p:cNvPr id="87" name="Shape 87"/>
          <p:cNvSpPr txBox="1"/>
          <p:nvPr/>
        </p:nvSpPr>
        <p:spPr>
          <a:xfrm>
            <a:off x="6243000" y="2583162"/>
            <a:ext cx="29010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sz="1200"/>
              <a:t>Площа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x="6243000" y="3038850"/>
            <a:ext cx="29010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sz="1200"/>
              <a:t>Об’єм</a:t>
            </a:r>
          </a:p>
        </p:txBody>
      </p:sp>
      <p:sp>
        <p:nvSpPr>
          <p:cNvPr id="89" name="Shape 89"/>
          <p:cNvSpPr txBox="1"/>
          <p:nvPr/>
        </p:nvSpPr>
        <p:spPr>
          <a:xfrm>
            <a:off x="6243000" y="3561550"/>
            <a:ext cx="29010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sz="1200"/>
              <a:t>Кривизна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6243000" y="3962350"/>
            <a:ext cx="29010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sz="1200"/>
              <a:t>Відтінки кольору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6243000" y="4466850"/>
            <a:ext cx="29010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uk" sz="1200"/>
              <a:t>Різні кольори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4584650" y="4491500"/>
            <a:ext cx="1635300" cy="45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8473" y="360223"/>
            <a:ext cx="6922325" cy="45697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Як краще?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253050" y="1689750"/>
            <a:ext cx="2637900" cy="525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024" y="78737"/>
            <a:ext cx="6643074" cy="49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2408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uk"/>
              <a:t>Максимізуйте data-ink ratio</a:t>
            </a:r>
          </a:p>
        </p:txBody>
      </p:sp>
      <p:sp>
        <p:nvSpPr>
          <p:cNvPr id="110" name="Shape 110"/>
          <p:cNvSpPr txBox="1"/>
          <p:nvPr/>
        </p:nvSpPr>
        <p:spPr>
          <a:xfrm>
            <a:off x="362200" y="865325"/>
            <a:ext cx="59610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125" y="1457249"/>
            <a:ext cx="7132024" cy="34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/>
        </p:nvSpPr>
        <p:spPr>
          <a:xfrm>
            <a:off x="311687" y="813575"/>
            <a:ext cx="8010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/>
              <a:t>Інакше кажучи, приховайте усі графічні елементи, які не відображають самі дані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3353100" y="1831800"/>
            <a:ext cx="3115200" cy="372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uk"/>
              <a:t>Чорнила, що відображають дані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2804600" y="776175"/>
            <a:ext cx="2939100" cy="128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825" y="148650"/>
            <a:ext cx="6742550" cy="484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